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9" r:id="rId4"/>
    <p:sldId id="275" r:id="rId5"/>
    <p:sldId id="261" r:id="rId6"/>
    <p:sldId id="263" r:id="rId7"/>
    <p:sldId id="265" r:id="rId8"/>
    <p:sldId id="276" r:id="rId9"/>
    <p:sldId id="268" r:id="rId10"/>
    <p:sldId id="270" r:id="rId11"/>
    <p:sldId id="272" r:id="rId12"/>
    <p:sldId id="271" r:id="rId13"/>
    <p:sldId id="274" r:id="rId14"/>
    <p:sldId id="277" r:id="rId15"/>
    <p:sldId id="259" r:id="rId16"/>
    <p:sldId id="258" r:id="rId17"/>
    <p:sldId id="278" r:id="rId18"/>
    <p:sldId id="262" r:id="rId19"/>
    <p:sldId id="26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AAA"/>
    <a:srgbClr val="ED7D31"/>
    <a:srgbClr val="AD4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 autoAdjust="0"/>
    <p:restoredTop sz="83744" autoAdjust="0"/>
  </p:normalViewPr>
  <p:slideViewPr>
    <p:cSldViewPr snapToGrid="0">
      <p:cViewPr>
        <p:scale>
          <a:sx n="66" d="100"/>
          <a:sy n="66" d="100"/>
        </p:scale>
        <p:origin x="1507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B4248-1F11-4274-BB19-16C719E190C2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2006E-E22E-41ED-869A-55B583E47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11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71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Zero to 50 </a:t>
            </a:r>
            <a:r>
              <a:rPr lang="ko-KR" altLang="en-US" dirty="0" smtClean="0"/>
              <a:t>전체의 절반을 담당하는 시작은 저희가 하겠습니다</a:t>
            </a:r>
            <a:r>
              <a:rPr lang="en-US" altLang="ko-KR" dirty="0" smtClean="0"/>
              <a:t>. Zeto50</a:t>
            </a:r>
            <a:r>
              <a:rPr lang="ko-KR" altLang="en-US" dirty="0" err="1" smtClean="0"/>
              <a:t>였구요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62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팀은</a:t>
            </a:r>
            <a:r>
              <a:rPr lang="en-US" altLang="ko-KR" dirty="0" smtClean="0"/>
              <a:t>...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576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앞으로 한달 이내에 </a:t>
            </a:r>
            <a:r>
              <a:rPr lang="ko-KR" altLang="en-US" smtClean="0"/>
              <a:t>프로토타입을 선보이겠습니다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699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664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964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962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번역 전 원문 번역 후 원문</a:t>
            </a:r>
            <a:endParaRPr lang="en-US" altLang="ko-KR" dirty="0" smtClean="0"/>
          </a:p>
          <a:p>
            <a:r>
              <a:rPr lang="en-US" altLang="ko-KR" dirty="0" smtClean="0"/>
              <a:t>Context vector </a:t>
            </a:r>
            <a:r>
              <a:rPr lang="ko-KR" altLang="en-US" dirty="0" smtClean="0"/>
              <a:t>문맥 정보를 담고 있는 하나의 셀이 형성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이것이 입력되었을 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encoder, </a:t>
            </a:r>
            <a:r>
              <a:rPr lang="ko-KR" altLang="en-US" baseline="0" dirty="0" smtClean="0"/>
              <a:t>출력은 </a:t>
            </a:r>
            <a:r>
              <a:rPr lang="en-US" altLang="ko-KR" baseline="0" dirty="0" smtClean="0"/>
              <a:t>decoder</a:t>
            </a:r>
          </a:p>
          <a:p>
            <a:r>
              <a:rPr lang="en-US" altLang="ko-KR" dirty="0" smtClean="0"/>
              <a:t>Encoder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decoder</a:t>
            </a:r>
            <a:r>
              <a:rPr lang="ko-KR" altLang="en-US" dirty="0" smtClean="0"/>
              <a:t>를 학습시킴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Gpt2</a:t>
            </a:r>
            <a:r>
              <a:rPr lang="ko-KR" altLang="en-US" dirty="0" smtClean="0"/>
              <a:t>도 단어 예측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10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시작이 </a:t>
            </a:r>
            <a:r>
              <a:rPr lang="ko-KR" altLang="en-US" dirty="0" err="1" smtClean="0"/>
              <a:t>반이다라는</a:t>
            </a:r>
            <a:r>
              <a:rPr lang="ko-KR" altLang="en-US" dirty="0" smtClean="0"/>
              <a:t> 말이 있죠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무슨 일이든 시작하기 전 수많은 고민에 고민을 거듭하며 내딛는 이 시작을 알리는 </a:t>
            </a:r>
            <a:r>
              <a:rPr lang="ko-KR" altLang="en-US" dirty="0" err="1" smtClean="0"/>
              <a:t>첫발걸음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중요하지만 내딛기 힘든 </a:t>
            </a:r>
            <a:r>
              <a:rPr lang="ko-KR" altLang="en-US" dirty="0" err="1" smtClean="0"/>
              <a:t>첫발걸음입니다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카피라이팅도</a:t>
            </a:r>
            <a:r>
              <a:rPr lang="ko-KR" altLang="en-US" dirty="0" smtClean="0"/>
              <a:t> </a:t>
            </a:r>
            <a:r>
              <a:rPr lang="ko-KR" altLang="en-US" dirty="0" smtClean="0"/>
              <a:t>마찬가지로 아이디어가 나오기까지의 과정 중 가장 힘든 부분이 처음입니다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한번 내딛기 시작하면 모멘텀이 생겨 앞으로 나아갈 수 있는 힘이 </a:t>
            </a:r>
            <a:r>
              <a:rPr lang="ko-KR" altLang="en-US" dirty="0" err="1" smtClean="0"/>
              <a:t>되주는데요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우리 </a:t>
            </a:r>
            <a:r>
              <a:rPr lang="ko-KR" altLang="en-US" dirty="0" err="1" smtClean="0"/>
              <a:t>크리에이터들이</a:t>
            </a:r>
            <a:r>
              <a:rPr lang="ko-KR" altLang="en-US" dirty="0" smtClean="0"/>
              <a:t> 만들어낸 창작물의 헤드라인을 어떻게 표현해야 소비자들에게 매력적으로 보여질지 고민하고 있는 </a:t>
            </a:r>
            <a:r>
              <a:rPr lang="ko-KR" altLang="en-US" dirty="0" smtClean="0"/>
              <a:t>분들의 </a:t>
            </a:r>
            <a:r>
              <a:rPr lang="ko-KR" altLang="en-US" dirty="0" smtClean="0"/>
              <a:t>고통을 </a:t>
            </a:r>
            <a:r>
              <a:rPr lang="ko-KR" altLang="en-US" dirty="0" smtClean="0"/>
              <a:t>줄이고</a:t>
            </a:r>
            <a:r>
              <a:rPr lang="ko-KR" altLang="en-US" baseline="0" dirty="0" smtClean="0"/>
              <a:t> 편안한 시작을 할 수 있도록 도와드리겠습니다</a:t>
            </a:r>
            <a:r>
              <a:rPr lang="en-US" altLang="ko-KR" baseline="0" dirty="0" smtClean="0"/>
              <a:t>.</a:t>
            </a:r>
            <a:r>
              <a:rPr lang="en-US" altLang="ko-KR" dirty="0" smtClean="0"/>
              <a:t>.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913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지금의 영화 헤드라인 이후엔 </a:t>
            </a:r>
            <a:r>
              <a:rPr lang="en-US" altLang="ko-KR" dirty="0" smtClean="0"/>
              <a:t>google</a:t>
            </a:r>
            <a:r>
              <a:rPr lang="en-US" altLang="ko-KR" baseline="0" dirty="0" smtClean="0"/>
              <a:t> vision </a:t>
            </a:r>
            <a:r>
              <a:rPr lang="en-US" altLang="ko-KR" baseline="0" dirty="0" err="1" smtClean="0"/>
              <a:t>api</a:t>
            </a:r>
            <a:r>
              <a:rPr lang="ko-KR" altLang="en-US" baseline="0" dirty="0" err="1" smtClean="0"/>
              <a:t>를</a:t>
            </a:r>
            <a:r>
              <a:rPr lang="ko-KR" altLang="en-US" baseline="0" dirty="0" smtClean="0"/>
              <a:t> 사용해 </a:t>
            </a:r>
            <a:r>
              <a:rPr lang="ko-KR" altLang="en-US" dirty="0" smtClean="0"/>
              <a:t>포스터의 </a:t>
            </a:r>
            <a:r>
              <a:rPr lang="ko-KR" altLang="en-US" dirty="0" err="1" smtClean="0"/>
              <a:t>태그라인과</a:t>
            </a:r>
            <a:r>
              <a:rPr lang="ko-KR" altLang="en-US" dirty="0" smtClean="0"/>
              <a:t> 제목의 위치 데이터를 학습하여 새로운 영화의 캡션 </a:t>
            </a:r>
            <a:r>
              <a:rPr lang="ko-KR" altLang="en-US" dirty="0" smtClean="0"/>
              <a:t>위치를 </a:t>
            </a:r>
            <a:r>
              <a:rPr lang="ko-KR" altLang="en-US" dirty="0" smtClean="0"/>
              <a:t>추천해주는 모델</a:t>
            </a:r>
            <a:r>
              <a:rPr lang="en-US" altLang="ko-KR" dirty="0" smtClean="0"/>
              <a:t>,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47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문장을 그림으로 표현해주는 모델을 활용하여 포스터</a:t>
            </a:r>
            <a:r>
              <a:rPr lang="ko-KR" altLang="en-US" baseline="0" dirty="0" smtClean="0"/>
              <a:t> 제작에 활용</a:t>
            </a:r>
            <a:r>
              <a:rPr lang="en-US" altLang="ko-KR" baseline="0" dirty="0" smtClean="0"/>
              <a:t>,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731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문구 별 </a:t>
            </a:r>
            <a:r>
              <a:rPr lang="ko-KR" altLang="en-US" dirty="0" smtClean="0"/>
              <a:t>전략을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라벨링하여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학습한 모델을 바탕으로 제품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서비스 맞춤 문구 제작</a:t>
            </a:r>
            <a:r>
              <a:rPr lang="en-US" altLang="ko-KR" baseline="0" dirty="0" smtClean="0"/>
              <a:t>,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847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온라인 디스플레이 광고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156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유튜브 영상 제목 추천 기능도 추가할 예정입니다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추가할 기능별로 가장 보편적인 기법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소셜미디어</a:t>
            </a:r>
            <a:r>
              <a:rPr lang="ko-KR" altLang="en-US" dirty="0" smtClean="0"/>
              <a:t> 속 유행어나 아예 새로운 문장 형식으로 </a:t>
            </a:r>
            <a:r>
              <a:rPr lang="ko-KR" altLang="en-US" dirty="0" err="1" smtClean="0"/>
              <a:t>재치있게</a:t>
            </a:r>
            <a:r>
              <a:rPr lang="ko-KR" altLang="en-US" dirty="0" smtClean="0"/>
              <a:t> 소비자들에게 접근하여 그들의 공감과 재미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호기심을 일으킬 문구를 만들어드리겠습니다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550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D75-24B3-4C62-A010-C8BD7616B053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03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D75-24B3-4C62-A010-C8BD7616B053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21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D75-24B3-4C62-A010-C8BD7616B053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0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D75-24B3-4C62-A010-C8BD7616B053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754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D75-24B3-4C62-A010-C8BD7616B053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6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D75-24B3-4C62-A010-C8BD7616B053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159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D75-24B3-4C62-A010-C8BD7616B053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182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D75-24B3-4C62-A010-C8BD7616B053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12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D75-24B3-4C62-A010-C8BD7616B053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106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D75-24B3-4C62-A010-C8BD7616B053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137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D75-24B3-4C62-A010-C8BD7616B053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45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B6D75-24B3-4C62-A010-C8BD7616B053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79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pc="-150" dirty="0" err="1" smtClean="0">
                <a:latin typeface="Noto Sans" panose="020B0502040504020204" pitchFamily="34"/>
                <a:cs typeface="Noto Sans" panose="020B0502040504020204" pitchFamily="34"/>
              </a:rPr>
              <a:t>우리조발표</a:t>
            </a:r>
            <a:endParaRPr lang="ko-KR" altLang="en-US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4457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371632" y="3519376"/>
            <a:ext cx="5448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https://twitter.com/i/status/1029717300574932992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83367" y="2902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-150" dirty="0" smtClean="0">
                <a:latin typeface="Noto Sans" panose="020B0502040504020204" pitchFamily="34"/>
                <a:cs typeface="Noto Sans" panose="020B0502040504020204" pitchFamily="34"/>
              </a:rPr>
              <a:t>확</a:t>
            </a:r>
            <a: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  <a:t>장</a:t>
            </a:r>
            <a:r>
              <a:rPr lang="ko-KR" altLang="en-US" sz="4000" spc="-150" dirty="0" smtClean="0">
                <a:latin typeface="Noto Sans" panose="020B0502040504020204" pitchFamily="34"/>
                <a:cs typeface="Noto Sans" panose="020B0502040504020204" pitchFamily="34"/>
              </a:rPr>
              <a:t> </a:t>
            </a:r>
            <a: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  <a:t>기능</a:t>
            </a:r>
            <a:r>
              <a:rPr lang="en-US" altLang="ko-KR" sz="40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  <a:r>
              <a:rPr lang="en-US" altLang="ko-KR" sz="20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Text to image </a:t>
            </a:r>
            <a:r>
              <a:rPr lang="ko-KR" altLang="en-US" sz="2000" spc="-150" dirty="0">
                <a:latin typeface="Noto Sans" panose="020B0502040504020204" pitchFamily="34"/>
                <a:cs typeface="Noto Sans" panose="020B0502040504020204" pitchFamily="34"/>
              </a:rPr>
              <a:t>활용 기초 포스터 </a:t>
            </a:r>
            <a:r>
              <a:rPr lang="ko-KR" altLang="en-US" sz="2000" spc="-150" dirty="0" smtClean="0">
                <a:latin typeface="Noto Sans" panose="020B0502040504020204" pitchFamily="34"/>
                <a:cs typeface="Noto Sans" panose="020B0502040504020204" pitchFamily="34"/>
              </a:rPr>
              <a:t>디자인 아이디어</a:t>
            </a:r>
            <a:endParaRPr lang="ko-KR" altLang="en-US" sz="2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87375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837" y="1325563"/>
            <a:ext cx="8696325" cy="491490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583367" y="2902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-150" dirty="0" smtClean="0">
                <a:latin typeface="Noto Sans" panose="020B0502040504020204" pitchFamily="34"/>
                <a:cs typeface="Noto Sans" panose="020B0502040504020204" pitchFamily="34"/>
              </a:rPr>
              <a:t>확</a:t>
            </a:r>
            <a: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  <a:t>장</a:t>
            </a:r>
            <a:r>
              <a:rPr lang="ko-KR" altLang="en-US" sz="4000" spc="-150" dirty="0" smtClean="0">
                <a:latin typeface="Noto Sans" panose="020B0502040504020204" pitchFamily="34"/>
                <a:cs typeface="Noto Sans" panose="020B0502040504020204" pitchFamily="34"/>
              </a:rPr>
              <a:t> </a:t>
            </a:r>
            <a: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  <a:t>기능</a:t>
            </a:r>
            <a:r>
              <a:rPr lang="en-US" altLang="ko-KR" sz="40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  <a:r>
              <a:rPr lang="ko-KR" altLang="en-US" sz="2000" spc="-15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문구 전략 추천</a:t>
            </a:r>
            <a:endParaRPr lang="ko-KR" altLang="en-US" sz="2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48746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3200" y="291600"/>
            <a:ext cx="10515600" cy="1325563"/>
          </a:xfrm>
        </p:spPr>
        <p:txBody>
          <a:bodyPr/>
          <a:lstStyle/>
          <a:p>
            <a:r>
              <a:rPr lang="ko-KR" altLang="en-US" sz="4000" spc="-150" dirty="0" smtClean="0">
                <a:latin typeface="Noto Sans" panose="020B0502040504020204" pitchFamily="34"/>
                <a:cs typeface="Noto Sans" panose="020B0502040504020204" pitchFamily="34"/>
              </a:rPr>
              <a:t>확장 기능</a:t>
            </a:r>
            <a:r>
              <a:rPr lang="en-US" altLang="ko-KR" sz="4000" spc="-15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  <a:r>
              <a:rPr lang="ko-KR" altLang="en-US" sz="2000" spc="-150" dirty="0">
                <a:latin typeface="Noto Sans" panose="020B0502040504020204" pitchFamily="34"/>
                <a:cs typeface="Noto Sans" panose="020B0502040504020204" pitchFamily="34"/>
              </a:rPr>
              <a:t>온라인 </a:t>
            </a:r>
            <a:r>
              <a:rPr lang="en-US" altLang="ko-KR" sz="20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display </a:t>
            </a:r>
            <a:r>
              <a:rPr lang="ko-KR" altLang="en-US" sz="2000" spc="-150" dirty="0">
                <a:latin typeface="Noto Sans" panose="020B0502040504020204" pitchFamily="34"/>
                <a:cs typeface="Noto Sans" panose="020B0502040504020204" pitchFamily="34"/>
              </a:rPr>
              <a:t>광고 </a:t>
            </a:r>
            <a:r>
              <a:rPr lang="ko-KR" altLang="en-US" sz="2000" spc="-150" dirty="0" smtClean="0">
                <a:latin typeface="Noto Sans" panose="020B0502040504020204" pitchFamily="34"/>
                <a:cs typeface="Noto Sans" panose="020B0502040504020204" pitchFamily="34"/>
              </a:rPr>
              <a:t>카피</a:t>
            </a:r>
            <a:endParaRPr lang="ko-KR" altLang="en-US" sz="2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8200" y="2430518"/>
            <a:ext cx="9417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Text to image </a:t>
            </a:r>
            <a:r>
              <a:rPr lang="ko-KR" altLang="en-US" dirty="0" smtClean="0"/>
              <a:t>활용 기초 포스터 제작</a:t>
            </a:r>
            <a:r>
              <a:rPr lang="en-US" altLang="ko-KR" dirty="0" smtClean="0"/>
              <a:t>: </a:t>
            </a:r>
            <a:r>
              <a:rPr lang="ko-KR" altLang="en-US" dirty="0" smtClean="0"/>
              <a:t>https</a:t>
            </a:r>
            <a:r>
              <a:rPr lang="ko-KR" altLang="en-US" dirty="0"/>
              <a:t>://twitter.com/i/status/1029716799934357505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38200" y="3168134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온라인 </a:t>
            </a:r>
            <a:r>
              <a:rPr lang="en-US" altLang="ko-KR" dirty="0" smtClean="0"/>
              <a:t>display </a:t>
            </a:r>
            <a:r>
              <a:rPr lang="ko-KR" altLang="en-US" dirty="0" smtClean="0"/>
              <a:t>광고 카피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38200" y="3905750"/>
            <a:ext cx="5981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원하는 접근 전략</a:t>
            </a:r>
            <a:r>
              <a:rPr lang="en-US" altLang="ko-KR" dirty="0" smtClean="0"/>
              <a:t>(</a:t>
            </a:r>
            <a:r>
              <a:rPr lang="ko-KR" altLang="en-US" dirty="0" smtClean="0"/>
              <a:t>감정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사실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맞춤형 문구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38200" y="1794748"/>
            <a:ext cx="830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제목과 </a:t>
            </a:r>
            <a:r>
              <a:rPr lang="ko-KR" altLang="en-US" dirty="0" err="1" smtClean="0"/>
              <a:t>태그라인</a:t>
            </a:r>
            <a:r>
              <a:rPr lang="ko-KR" altLang="en-US" dirty="0" smtClean="0"/>
              <a:t> 좌표를 바탕으로 새로운 영화의 제목과 </a:t>
            </a:r>
            <a:r>
              <a:rPr lang="ko-KR" altLang="en-US" dirty="0" err="1" smtClean="0"/>
              <a:t>태그라인의</a:t>
            </a:r>
            <a:r>
              <a:rPr lang="ko-KR" altLang="en-US" dirty="0" smtClean="0"/>
              <a:t> 위치 추천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4" y="1538070"/>
            <a:ext cx="10874992" cy="455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1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3200" y="291600"/>
            <a:ext cx="10515600" cy="1325563"/>
          </a:xfrm>
        </p:spPr>
        <p:txBody>
          <a:bodyPr/>
          <a:lstStyle/>
          <a:p>
            <a:r>
              <a:rPr lang="ko-KR" altLang="en-US" sz="4000" spc="-150" dirty="0" smtClean="0">
                <a:latin typeface="Noto Sans" panose="020B0502040504020204" pitchFamily="34"/>
                <a:cs typeface="Noto Sans" panose="020B0502040504020204" pitchFamily="34"/>
              </a:rPr>
              <a:t>확장 기능</a:t>
            </a:r>
            <a:r>
              <a:rPr lang="en-US" altLang="ko-KR" sz="4000" spc="-15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  <a:r>
              <a:rPr lang="ko-KR" altLang="en-US" sz="2000" spc="-150" dirty="0" smtClean="0">
                <a:latin typeface="Noto Sans" panose="020B0502040504020204" pitchFamily="34"/>
                <a:cs typeface="Noto Sans" panose="020B0502040504020204" pitchFamily="34"/>
              </a:rPr>
              <a:t>유튜브 영상 제목 추천</a:t>
            </a:r>
            <a:endParaRPr lang="ko-KR" altLang="en-US" sz="2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8200" y="2430518"/>
            <a:ext cx="9417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Text to image </a:t>
            </a:r>
            <a:r>
              <a:rPr lang="ko-KR" altLang="en-US" dirty="0" smtClean="0"/>
              <a:t>활용 기초 포스터 제작</a:t>
            </a:r>
            <a:r>
              <a:rPr lang="en-US" altLang="ko-KR" dirty="0" smtClean="0"/>
              <a:t>: </a:t>
            </a:r>
            <a:r>
              <a:rPr lang="ko-KR" altLang="en-US" dirty="0" smtClean="0"/>
              <a:t>https</a:t>
            </a:r>
            <a:r>
              <a:rPr lang="ko-KR" altLang="en-US" dirty="0"/>
              <a:t>://twitter.com/i/status/1029716799934357505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38200" y="3168134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온라인 </a:t>
            </a:r>
            <a:r>
              <a:rPr lang="en-US" altLang="ko-KR" dirty="0" smtClean="0"/>
              <a:t>display </a:t>
            </a:r>
            <a:r>
              <a:rPr lang="ko-KR" altLang="en-US" dirty="0" smtClean="0"/>
              <a:t>광고 카피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38200" y="3905750"/>
            <a:ext cx="5981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원하는 접근 전략</a:t>
            </a:r>
            <a:r>
              <a:rPr lang="en-US" altLang="ko-KR" dirty="0" smtClean="0"/>
              <a:t>(</a:t>
            </a:r>
            <a:r>
              <a:rPr lang="ko-KR" altLang="en-US" dirty="0" smtClean="0"/>
              <a:t>감정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사실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맞춤형 문구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38200" y="1794748"/>
            <a:ext cx="830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제목과 </a:t>
            </a:r>
            <a:r>
              <a:rPr lang="ko-KR" altLang="en-US" dirty="0" err="1" smtClean="0"/>
              <a:t>태그라인</a:t>
            </a:r>
            <a:r>
              <a:rPr lang="ko-KR" altLang="en-US" dirty="0" smtClean="0"/>
              <a:t> 좌표를 바탕으로 새로운 영화의 제목과 </a:t>
            </a:r>
            <a:r>
              <a:rPr lang="ko-KR" altLang="en-US" dirty="0" err="1" smtClean="0"/>
              <a:t>태그라인의</a:t>
            </a:r>
            <a:r>
              <a:rPr lang="ko-KR" altLang="en-US" dirty="0" smtClean="0"/>
              <a:t> 위치 추천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4" y="1252411"/>
            <a:ext cx="10773156" cy="499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8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spc="-15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zeto50</a:t>
            </a:r>
            <a:endParaRPr lang="ko-KR" altLang="en-US" sz="6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199119" y="3708046"/>
            <a:ext cx="3793762" cy="727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spc="-150" dirty="0" smtClean="0">
                <a:latin typeface="Noto Sans" panose="020B0502040504020204" pitchFamily="34"/>
                <a:cs typeface="Noto Sans" panose="020B0502040504020204" pitchFamily="34"/>
              </a:rPr>
              <a:t>ze</a:t>
            </a:r>
            <a:r>
              <a:rPr lang="en-US" altLang="ko-KR" sz="3000" spc="-150" dirty="0" smtClean="0">
                <a:latin typeface="Noto Sans" panose="020B0502040504020204" pitchFamily="34"/>
                <a:cs typeface="Noto Sans" panose="020B0502040504020204" pitchFamily="34"/>
              </a:rPr>
              <a:t>ro </a:t>
            </a:r>
            <a:r>
              <a:rPr lang="en-US" altLang="ko-KR" sz="6000" spc="-150" dirty="0" smtClean="0">
                <a:latin typeface="Noto Sans" panose="020B0502040504020204" pitchFamily="34"/>
                <a:cs typeface="Noto Sans" panose="020B0502040504020204" pitchFamily="34"/>
              </a:rPr>
              <a:t>to 50</a:t>
            </a:r>
            <a:endParaRPr lang="ko-KR" altLang="en-US" sz="6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82387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3200" y="2916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spc="-150" dirty="0" smtClean="0">
                <a:latin typeface="Noto Sans" panose="020B0502040504020204" pitchFamily="34"/>
                <a:cs typeface="Noto Sans" panose="020B0502040504020204" pitchFamily="34"/>
              </a:rPr>
              <a:t>역할</a:t>
            </a:r>
            <a:endParaRPr lang="ko-KR" altLang="en-US" sz="4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pc="-150" dirty="0" smtClean="0">
                <a:latin typeface="Noto Sans" panose="020B0502040504020204" pitchFamily="34"/>
                <a:cs typeface="Noto Sans" panose="020B0502040504020204" pitchFamily="34"/>
              </a:rPr>
              <a:t>강동훈 </a:t>
            </a:r>
            <a:r>
              <a:rPr lang="en-US" altLang="ko-KR" spc="-15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– </a:t>
            </a:r>
            <a:r>
              <a:rPr lang="ko-KR" altLang="en-US" spc="-150" dirty="0" smtClean="0">
                <a:latin typeface="Noto Sans" panose="020B0502040504020204" pitchFamily="34"/>
                <a:cs typeface="Noto Sans" panose="020B0502040504020204" pitchFamily="34"/>
              </a:rPr>
              <a:t>기획 </a:t>
            </a:r>
            <a:r>
              <a:rPr lang="en-US" altLang="ko-KR" sz="2000" spc="-15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+</a:t>
            </a:r>
            <a:r>
              <a:rPr lang="en-US" altLang="ko-KR" spc="-15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ko-KR" altLang="en-US" spc="-150" dirty="0" err="1" smtClean="0">
                <a:latin typeface="Noto Sans" panose="020B0502040504020204" pitchFamily="34"/>
                <a:cs typeface="Noto Sans" panose="020B0502040504020204" pitchFamily="34"/>
              </a:rPr>
              <a:t>크롤링</a:t>
            </a:r>
            <a:r>
              <a:rPr lang="ko-KR" altLang="en-US" spc="-150" dirty="0" smtClean="0">
                <a:latin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US" altLang="ko-KR" sz="2000" spc="-15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+</a:t>
            </a:r>
            <a:r>
              <a:rPr lang="en-US" altLang="ko-KR" spc="-15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ko-KR" altLang="en-US" spc="-150" dirty="0" smtClean="0">
                <a:latin typeface="Noto Sans" panose="020B0502040504020204" pitchFamily="34"/>
                <a:cs typeface="Noto Sans" panose="020B0502040504020204" pitchFamily="34"/>
              </a:rPr>
              <a:t>알고리즘 개발</a:t>
            </a:r>
            <a:endParaRPr lang="en-US" altLang="ko-KR" spc="-150" dirty="0" smtClean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ko-KR" altLang="en-US" spc="-150" dirty="0" err="1" smtClean="0">
                <a:latin typeface="Noto Sans" panose="020B0502040504020204" pitchFamily="34"/>
                <a:cs typeface="Noto Sans" panose="020B0502040504020204" pitchFamily="34"/>
              </a:rPr>
              <a:t>심재용</a:t>
            </a:r>
            <a:r>
              <a:rPr lang="ko-KR" altLang="en-US" spc="-150" dirty="0" smtClean="0">
                <a:latin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US" altLang="ko-KR" spc="-15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– </a:t>
            </a:r>
            <a:r>
              <a:rPr lang="ko-KR" altLang="en-US" spc="-150" dirty="0" smtClean="0">
                <a:latin typeface="Noto Sans" panose="020B0502040504020204" pitchFamily="34"/>
                <a:cs typeface="Noto Sans" panose="020B0502040504020204" pitchFamily="34"/>
              </a:rPr>
              <a:t>이미지 분석 </a:t>
            </a:r>
            <a:r>
              <a:rPr lang="en-US" altLang="ko-KR" sz="2000" spc="-15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+</a:t>
            </a:r>
            <a:r>
              <a:rPr lang="en-US" altLang="ko-KR" spc="-15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DB </a:t>
            </a:r>
            <a:r>
              <a:rPr lang="ko-KR" altLang="en-US" spc="-150" dirty="0" smtClean="0">
                <a:latin typeface="Noto Sans" panose="020B0502040504020204" pitchFamily="34"/>
                <a:cs typeface="Noto Sans" panose="020B0502040504020204" pitchFamily="34"/>
              </a:rPr>
              <a:t>관리 </a:t>
            </a:r>
            <a:r>
              <a:rPr lang="en-US" altLang="ko-KR" sz="2000" spc="-15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+</a:t>
            </a:r>
            <a:r>
              <a:rPr lang="en-US" altLang="ko-KR" spc="-15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ko-KR" altLang="en-US" spc="-150" dirty="0" smtClean="0">
                <a:latin typeface="Noto Sans" panose="020B0502040504020204" pitchFamily="34"/>
                <a:cs typeface="Noto Sans" panose="020B0502040504020204" pitchFamily="34"/>
              </a:rPr>
              <a:t>알고리즘 개발</a:t>
            </a:r>
            <a:endParaRPr lang="en-US" altLang="ko-KR" spc="-150" dirty="0" smtClean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ko-KR" altLang="en-US" spc="-150" dirty="0" err="1" smtClean="0">
                <a:latin typeface="Noto Sans" panose="020B0502040504020204" pitchFamily="34"/>
                <a:cs typeface="Noto Sans" panose="020B0502040504020204" pitchFamily="34"/>
              </a:rPr>
              <a:t>임진하</a:t>
            </a:r>
            <a:r>
              <a:rPr lang="ko-KR" altLang="en-US" spc="-150" dirty="0" smtClean="0">
                <a:latin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US" altLang="ko-KR" spc="-15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– </a:t>
            </a:r>
            <a:r>
              <a:rPr lang="ko-KR" altLang="en-US" spc="-150" dirty="0" smtClean="0">
                <a:latin typeface="Noto Sans" panose="020B0502040504020204" pitchFamily="34"/>
                <a:cs typeface="Noto Sans" panose="020B0502040504020204" pitchFamily="34"/>
              </a:rPr>
              <a:t>필요 논문 스터디 리더   </a:t>
            </a:r>
            <a:r>
              <a:rPr lang="en-US" altLang="ko-KR" sz="2000" spc="-15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+</a:t>
            </a:r>
            <a:r>
              <a:rPr lang="en-US" altLang="ko-KR" spc="-15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ko-KR" altLang="en-US" spc="-150" dirty="0" smtClean="0">
                <a:latin typeface="Noto Sans" panose="020B0502040504020204" pitchFamily="34"/>
                <a:cs typeface="Noto Sans" panose="020B0502040504020204" pitchFamily="34"/>
              </a:rPr>
              <a:t>알고리즘 개발</a:t>
            </a:r>
            <a:endParaRPr lang="en-US" altLang="ko-KR" spc="-150" dirty="0" smtClean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endParaRPr lang="en-US" altLang="ko-KR" spc="-15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endParaRPr lang="ko-KR" altLang="en-US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23614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3200" y="2916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spc="-150" dirty="0" smtClean="0">
                <a:latin typeface="Noto Sans" panose="020B0502040504020204" pitchFamily="34"/>
                <a:cs typeface="Noto Sans" panose="020B0502040504020204" pitchFamily="34"/>
              </a:rPr>
              <a:t>일정</a:t>
            </a:r>
            <a:endParaRPr lang="ko-KR" altLang="en-US" sz="4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08" y="1325563"/>
            <a:ext cx="11463582" cy="377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1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65819" y="2868482"/>
            <a:ext cx="3149184" cy="1325563"/>
          </a:xfrm>
        </p:spPr>
        <p:txBody>
          <a:bodyPr/>
          <a:lstStyle/>
          <a:p>
            <a:r>
              <a:rPr lang="en-US" altLang="ko-KR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Thank You</a:t>
            </a:r>
            <a:endParaRPr lang="ko-KR" altLang="en-US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5953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1350"/>
            <a:ext cx="4799146" cy="45380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10" y="1561350"/>
            <a:ext cx="4924425" cy="4474083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83367" y="29028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spc="-150" dirty="0" smtClean="0">
                <a:latin typeface="Noto Sans" panose="020B0502040504020204" pitchFamily="34"/>
                <a:cs typeface="Noto Sans" panose="020B0502040504020204" pitchFamily="34"/>
              </a:rPr>
              <a:t>분석 절차</a:t>
            </a:r>
            <a:endParaRPr lang="ko-KR" altLang="en-US" sz="4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2991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184" y="3998826"/>
            <a:ext cx="4822562" cy="25444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184" y="1350839"/>
            <a:ext cx="4822562" cy="251392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 rot="10800000">
            <a:off x="6797288" y="1350839"/>
            <a:ext cx="1332808" cy="34747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 rot="10800000">
            <a:off x="6797288" y="4994306"/>
            <a:ext cx="1332808" cy="34747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11027" y="1339908"/>
            <a:ext cx="172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Movie_name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511026" y="4706377"/>
            <a:ext cx="2041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Movie_summary</a:t>
            </a:r>
            <a:r>
              <a:rPr lang="en-US" altLang="ko-KR" dirty="0" smtClean="0"/>
              <a:t> </a:t>
            </a:r>
          </a:p>
          <a:p>
            <a:pPr algn="ctr"/>
            <a:r>
              <a:rPr lang="en-US" altLang="ko-KR" dirty="0" smtClean="0"/>
              <a:t>&amp; </a:t>
            </a:r>
          </a:p>
          <a:p>
            <a:r>
              <a:rPr lang="en-US" altLang="ko-KR" dirty="0" err="1" smtClean="0"/>
              <a:t>Movie_synopsis</a:t>
            </a:r>
            <a:endParaRPr lang="en-US" altLang="ko-KR" dirty="0" smtClean="0"/>
          </a:p>
        </p:txBody>
      </p:sp>
      <p:sp>
        <p:nvSpPr>
          <p:cNvPr id="16" name="오른쪽 화살표 15"/>
          <p:cNvSpPr/>
          <p:nvPr/>
        </p:nvSpPr>
        <p:spPr>
          <a:xfrm rot="10800000">
            <a:off x="6797289" y="6173956"/>
            <a:ext cx="1332808" cy="34747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11027" y="6173956"/>
            <a:ext cx="194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Movie_genre</a:t>
            </a:r>
            <a:endParaRPr lang="en-US" altLang="ko-KR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1795621" y="5020609"/>
            <a:ext cx="1656452" cy="294867"/>
          </a:xfrm>
          <a:prstGeom prst="rect">
            <a:avLst/>
          </a:prstGeom>
          <a:noFill/>
          <a:ln w="7620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795621" y="6242412"/>
            <a:ext cx="1020512" cy="279017"/>
          </a:xfrm>
          <a:prstGeom prst="rect">
            <a:avLst/>
          </a:prstGeom>
          <a:noFill/>
          <a:ln w="7620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95621" y="1325563"/>
            <a:ext cx="2927468" cy="391033"/>
          </a:xfrm>
          <a:prstGeom prst="rect">
            <a:avLst/>
          </a:prstGeom>
          <a:noFill/>
          <a:ln w="7620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792909" y="5850651"/>
            <a:ext cx="2049018" cy="294867"/>
          </a:xfrm>
          <a:prstGeom prst="rect">
            <a:avLst/>
          </a:prstGeom>
          <a:noFill/>
          <a:ln w="7620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6797288" y="5798046"/>
            <a:ext cx="1332808" cy="34747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11026" y="5798046"/>
            <a:ext cx="194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Movie_tagline</a:t>
            </a:r>
            <a:endParaRPr lang="en-US" altLang="ko-KR" dirty="0" smtClean="0"/>
          </a:p>
        </p:txBody>
      </p:sp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583367" y="29028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spc="-150" dirty="0" smtClean="0">
                <a:latin typeface="Noto Sans" panose="020B0502040504020204" pitchFamily="34"/>
                <a:cs typeface="Noto Sans" panose="020B0502040504020204" pitchFamily="34"/>
              </a:rPr>
              <a:t>분석 절차</a:t>
            </a:r>
            <a:endParaRPr lang="ko-KR" altLang="en-US" sz="4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54446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3200" y="639953"/>
            <a:ext cx="5427856" cy="1372308"/>
          </a:xfrm>
        </p:spPr>
        <p:txBody>
          <a:bodyPr>
            <a:normAutofit/>
          </a:bodyPr>
          <a:lstStyle/>
          <a:p>
            <a:r>
              <a:rPr lang="en-US" altLang="ko-KR" sz="4000" spc="-15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zeto50</a:t>
            </a:r>
            <a:r>
              <a:rPr lang="en-US" altLang="ko-KR" sz="40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AI copywriter</a:t>
            </a:r>
            <a: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  <a:t/>
            </a:r>
            <a:b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</a:br>
            <a:r>
              <a:rPr lang="en-US" altLang="ko-KR" sz="4000" spc="-15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	</a:t>
            </a:r>
            <a:endParaRPr lang="ko-KR" altLang="en-US" sz="4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83200" y="1349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	</a:t>
            </a:r>
            <a:endParaRPr lang="ko-KR" altLang="en-US" sz="400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636852" y="3195677"/>
            <a:ext cx="10515600" cy="798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pc="-150" dirty="0" smtClean="0">
                <a:latin typeface="Noto Sans" panose="020B0502040504020204" pitchFamily="34"/>
                <a:cs typeface="Noto Sans" panose="020B0502040504020204" pitchFamily="34"/>
              </a:rPr>
              <a:t>새로운 영화의 </a:t>
            </a:r>
            <a:r>
              <a:rPr lang="ko-KR" altLang="en-US" spc="-150" dirty="0" err="1" smtClean="0">
                <a:latin typeface="Noto Sans" panose="020B0502040504020204" pitchFamily="34"/>
                <a:cs typeface="Noto Sans" panose="020B0502040504020204" pitchFamily="34"/>
              </a:rPr>
              <a:t>태그라인을</a:t>
            </a:r>
            <a:r>
              <a:rPr lang="ko-KR" altLang="en-US" spc="-150" dirty="0" smtClean="0">
                <a:latin typeface="Noto Sans" panose="020B0502040504020204" pitchFamily="34"/>
                <a:cs typeface="Noto Sans" panose="020B0502040504020204" pitchFamily="34"/>
              </a:rPr>
              <a:t> 만들어주는 모델 </a:t>
            </a:r>
            <a:endParaRPr lang="ko-KR" altLang="en-US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2047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파일:기생충황금종려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263" y="1"/>
            <a:ext cx="3817157" cy="544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.movist.com/?img=/x00/05/17/41_p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414" y="0"/>
            <a:ext cx="3817157" cy="547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83632" y="5816184"/>
            <a:ext cx="295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tagline: </a:t>
            </a:r>
            <a:r>
              <a:rPr lang="ko-KR" altLang="en-US" dirty="0" smtClean="0">
                <a:latin typeface="Noto Sans" panose="020B0502040504020204" pitchFamily="34"/>
                <a:cs typeface="Noto Sans" panose="020B0502040504020204" pitchFamily="34"/>
              </a:rPr>
              <a:t>행복은 나눌수록 </a:t>
            </a:r>
            <a:r>
              <a:rPr lang="en-US" altLang="ko-KR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		</a:t>
            </a:r>
            <a:r>
              <a:rPr lang="ko-KR" altLang="en-US" dirty="0" err="1" smtClean="0">
                <a:latin typeface="Noto Sans" panose="020B0502040504020204" pitchFamily="34"/>
                <a:cs typeface="Noto Sans" panose="020B0502040504020204" pitchFamily="34"/>
              </a:rPr>
              <a:t>커지잖아요</a:t>
            </a:r>
            <a:endParaRPr lang="ko-KR" altLang="en-US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82983" y="5816184"/>
            <a:ext cx="379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tagline: </a:t>
            </a:r>
            <a:r>
              <a:rPr lang="ko-KR" altLang="en-US" dirty="0" smtClean="0">
                <a:latin typeface="Noto Sans" panose="020B0502040504020204" pitchFamily="34"/>
                <a:cs typeface="Noto Sans" panose="020B0502040504020204" pitchFamily="34"/>
              </a:rPr>
              <a:t>나는 이 세계가 궁금했다</a:t>
            </a:r>
            <a:r>
              <a:rPr lang="en-US" altLang="ko-KR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1994</a:t>
            </a:r>
            <a:r>
              <a:rPr lang="ko-KR" altLang="en-US" dirty="0" smtClean="0">
                <a:latin typeface="Noto Sans" panose="020B0502040504020204" pitchFamily="34"/>
                <a:cs typeface="Noto Sans" panose="020B0502040504020204" pitchFamily="34"/>
              </a:rPr>
              <a:t>년 가장 보편적인 은희로부터</a:t>
            </a:r>
            <a:endParaRPr lang="ko-KR" altLang="en-US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49338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15542" y="722376"/>
            <a:ext cx="1612019" cy="1325563"/>
          </a:xfrm>
        </p:spPr>
        <p:txBody>
          <a:bodyPr>
            <a:normAutofit/>
          </a:bodyPr>
          <a:lstStyle/>
          <a:p>
            <a:r>
              <a:rPr lang="ko-KR" altLang="en-US" sz="4000" spc="-150" dirty="0" smtClean="0">
                <a:latin typeface="Noto Sans" panose="020B0502040504020204" pitchFamily="34"/>
                <a:cs typeface="Noto Sans" panose="020B0502040504020204" pitchFamily="34"/>
              </a:rPr>
              <a:t>목차</a:t>
            </a:r>
            <a:endParaRPr lang="ko-KR" altLang="en-US" sz="4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312920" y="2191512"/>
            <a:ext cx="4017264" cy="3596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ko-KR" altLang="en-US" sz="4000" spc="-150" dirty="0" err="1" smtClean="0">
                <a:latin typeface="Noto Sans" panose="020B0502040504020204" pitchFamily="34"/>
                <a:cs typeface="Noto Sans" panose="020B0502040504020204" pitchFamily="34"/>
              </a:rPr>
              <a:t>분석절차</a:t>
            </a:r>
            <a:endParaRPr lang="en-US" altLang="ko-KR" sz="4000" spc="-150" dirty="0" smtClean="0">
              <a:latin typeface="Noto Sans" panose="020B0502040504020204" pitchFamily="34"/>
              <a:cs typeface="Noto Sans" panose="020B0502040504020204" pitchFamily="34"/>
            </a:endParaRPr>
          </a:p>
          <a:p>
            <a:pPr marL="742950" indent="-742950">
              <a:buAutoNum type="arabicPeriod"/>
            </a:pPr>
            <a:r>
              <a:rPr lang="ko-KR" altLang="en-US" sz="4000" spc="-150" dirty="0" smtClean="0">
                <a:latin typeface="Noto Sans" panose="020B0502040504020204" pitchFamily="34"/>
                <a:cs typeface="Noto Sans" panose="020B0502040504020204" pitchFamily="34"/>
              </a:rPr>
              <a:t>확장기능</a:t>
            </a:r>
            <a:endParaRPr lang="en-US" altLang="ko-KR" sz="4000" spc="-150" dirty="0" smtClean="0">
              <a:latin typeface="Noto Sans" panose="020B0502040504020204" pitchFamily="34"/>
              <a:cs typeface="Noto Sans" panose="020B0502040504020204" pitchFamily="34"/>
            </a:endParaRPr>
          </a:p>
          <a:p>
            <a:pPr marL="742950" indent="-742950">
              <a:buAutoNum type="arabicPeriod"/>
            </a:pPr>
            <a:r>
              <a:rPr lang="ko-KR" altLang="en-US" sz="4000" spc="-150" dirty="0" smtClean="0">
                <a:latin typeface="Noto Sans" panose="020B0502040504020204" pitchFamily="34"/>
                <a:cs typeface="Noto Sans" panose="020B0502040504020204" pitchFamily="34"/>
              </a:rPr>
              <a:t>역할</a:t>
            </a:r>
            <a:endParaRPr lang="en-US" altLang="ko-KR" sz="4000" spc="-150" dirty="0" smtClean="0">
              <a:latin typeface="Noto Sans" panose="020B0502040504020204" pitchFamily="34"/>
              <a:cs typeface="Noto Sans" panose="020B0502040504020204" pitchFamily="34"/>
            </a:endParaRPr>
          </a:p>
          <a:p>
            <a:pPr marL="742950" indent="-742950">
              <a:buAutoNum type="arabicPeriod"/>
            </a:pPr>
            <a:r>
              <a:rPr lang="ko-KR" altLang="en-US" sz="4000" spc="-150" dirty="0" smtClean="0">
                <a:latin typeface="Noto Sans" panose="020B0502040504020204" pitchFamily="34"/>
                <a:cs typeface="Noto Sans" panose="020B0502040504020204" pitchFamily="34"/>
              </a:rPr>
              <a:t>일정</a:t>
            </a:r>
            <a:endParaRPr lang="en-US" altLang="ko-KR" sz="4000" spc="-150" dirty="0" smtClean="0">
              <a:latin typeface="Noto Sans" panose="020B0502040504020204" pitchFamily="34"/>
              <a:cs typeface="Noto Sans" panose="020B0502040504020204" pitchFamily="34"/>
            </a:endParaRPr>
          </a:p>
          <a:p>
            <a:pPr marL="742950" indent="-742950">
              <a:buAutoNum type="arabicPeriod"/>
            </a:pPr>
            <a:endParaRPr lang="ko-KR" altLang="en-US" sz="4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220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18" y="1196138"/>
            <a:ext cx="11401425" cy="478155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83367" y="29028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spc="-150" dirty="0" smtClean="0">
                <a:latin typeface="Noto Sans" panose="020B0502040504020204" pitchFamily="34"/>
                <a:cs typeface="Noto Sans" panose="020B0502040504020204" pitchFamily="34"/>
              </a:rPr>
              <a:t>분석 절차</a:t>
            </a:r>
            <a:endParaRPr lang="ko-KR" altLang="en-US" sz="4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3057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35" y="1434408"/>
            <a:ext cx="4880269" cy="47296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546" y="1580395"/>
            <a:ext cx="2714625" cy="159067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392879"/>
              </p:ext>
            </p:extLst>
          </p:nvPr>
        </p:nvGraphicFramePr>
        <p:xfrm>
          <a:off x="5836894" y="4693278"/>
          <a:ext cx="5757672" cy="13996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19224">
                  <a:extLst>
                    <a:ext uri="{9D8B030D-6E8A-4147-A177-3AD203B41FA5}">
                      <a16:colId xmlns:a16="http://schemas.microsoft.com/office/drawing/2014/main" val="1365654779"/>
                    </a:ext>
                  </a:extLst>
                </a:gridCol>
                <a:gridCol w="1919224">
                  <a:extLst>
                    <a:ext uri="{9D8B030D-6E8A-4147-A177-3AD203B41FA5}">
                      <a16:colId xmlns:a16="http://schemas.microsoft.com/office/drawing/2014/main" val="1331694741"/>
                    </a:ext>
                  </a:extLst>
                </a:gridCol>
                <a:gridCol w="1919224">
                  <a:extLst>
                    <a:ext uri="{9D8B030D-6E8A-4147-A177-3AD203B41FA5}">
                      <a16:colId xmlns:a16="http://schemas.microsoft.com/office/drawing/2014/main" val="1277008899"/>
                    </a:ext>
                  </a:extLst>
                </a:gridCol>
              </a:tblGrid>
              <a:tr h="46653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Feature</a:t>
                      </a:r>
                      <a:r>
                        <a:rPr lang="en-US" altLang="ko-KR" baseline="0" dirty="0" smtClean="0"/>
                        <a:t> films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TV Movies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440524"/>
                  </a:ext>
                </a:extLst>
              </a:tr>
              <a:tr h="466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특징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영화관상영</a:t>
                      </a:r>
                      <a:r>
                        <a:rPr lang="ko-KR" altLang="en-US" dirty="0" smtClean="0"/>
                        <a:t> 목적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DVD/</a:t>
                      </a:r>
                      <a:r>
                        <a:rPr lang="en-US" altLang="ko-KR" baseline="0" dirty="0" err="1" smtClean="0"/>
                        <a:t>ipTV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579811"/>
                  </a:ext>
                </a:extLst>
              </a:tr>
              <a:tr h="466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헤드라인 유무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395885"/>
                  </a:ext>
                </a:extLst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>
            <a:off x="5836894" y="2156784"/>
            <a:ext cx="1050037" cy="3474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5400000">
            <a:off x="8071839" y="3758438"/>
            <a:ext cx="1050037" cy="3474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83367" y="29028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spc="-150" dirty="0" smtClean="0">
                <a:latin typeface="Noto Sans" panose="020B0502040504020204" pitchFamily="34"/>
                <a:cs typeface="Noto Sans" panose="020B0502040504020204" pitchFamily="34"/>
              </a:rPr>
              <a:t>분석 절차</a:t>
            </a:r>
            <a:endParaRPr lang="ko-KR" altLang="en-US" sz="4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7053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716294" y="1410961"/>
            <a:ext cx="2513281" cy="142209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- Seq2seq</a:t>
            </a:r>
          </a:p>
          <a:p>
            <a:pPr marL="0" indent="0">
              <a:buNone/>
            </a:pPr>
            <a:r>
              <a:rPr lang="en-US" altLang="ko-KR" dirty="0" smtClean="0"/>
              <a:t>- Attention</a:t>
            </a:r>
          </a:p>
          <a:p>
            <a:pPr marL="0" indent="0">
              <a:buNone/>
            </a:pPr>
            <a:r>
              <a:rPr lang="en-US" altLang="ko-KR" dirty="0" smtClean="0"/>
              <a:t>- gpt-2</a:t>
            </a:r>
            <a:endParaRPr lang="en-US" altLang="ko-KR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10868400" y="6073501"/>
            <a:ext cx="1295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tagline d</a:t>
            </a:r>
            <a:endParaRPr lang="ko-KR" altLang="en-US" sz="1000" dirty="0"/>
          </a:p>
        </p:txBody>
      </p:sp>
      <p:sp>
        <p:nvSpPr>
          <p:cNvPr id="71" name="제목 1"/>
          <p:cNvSpPr>
            <a:spLocks noGrp="1"/>
          </p:cNvSpPr>
          <p:nvPr>
            <p:ph type="title"/>
          </p:nvPr>
        </p:nvSpPr>
        <p:spPr>
          <a:xfrm>
            <a:off x="583367" y="290288"/>
            <a:ext cx="4139104" cy="1325563"/>
          </a:xfrm>
        </p:spPr>
        <p:txBody>
          <a:bodyPr>
            <a:normAutofit/>
          </a:bodyPr>
          <a:lstStyle/>
          <a:p>
            <a:r>
              <a:rPr lang="ko-KR" altLang="en-US" sz="4000" spc="-150" dirty="0" smtClean="0">
                <a:latin typeface="Noto Sans" panose="020B0502040504020204" pitchFamily="34"/>
                <a:cs typeface="Noto Sans" panose="020B0502040504020204" pitchFamily="34"/>
              </a:rPr>
              <a:t>분석 절차</a:t>
            </a:r>
            <a:endParaRPr lang="ko-KR" altLang="en-US" sz="4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46203" y="733464"/>
            <a:ext cx="9937200" cy="5574436"/>
            <a:chOff x="1746203" y="733464"/>
            <a:chExt cx="9937200" cy="5574436"/>
          </a:xfrm>
        </p:grpSpPr>
        <p:sp>
          <p:nvSpPr>
            <p:cNvPr id="49" name="아래쪽 화살표 48"/>
            <p:cNvSpPr/>
            <p:nvPr/>
          </p:nvSpPr>
          <p:spPr>
            <a:xfrm rot="16200000">
              <a:off x="7083810" y="3166642"/>
              <a:ext cx="107289" cy="88567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아래쪽 화살표 49"/>
            <p:cNvSpPr/>
            <p:nvPr/>
          </p:nvSpPr>
          <p:spPr>
            <a:xfrm rot="16200000">
              <a:off x="8242710" y="3178045"/>
              <a:ext cx="107289" cy="88567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아래쪽 화살표 78"/>
            <p:cNvSpPr/>
            <p:nvPr/>
          </p:nvSpPr>
          <p:spPr>
            <a:xfrm rot="16200000">
              <a:off x="10576236" y="3164397"/>
              <a:ext cx="89452" cy="88567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아래쪽 화살표 45"/>
            <p:cNvSpPr/>
            <p:nvPr/>
          </p:nvSpPr>
          <p:spPr>
            <a:xfrm rot="16200000">
              <a:off x="3624840" y="3166123"/>
              <a:ext cx="107289" cy="885672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아래쪽 화살표 46"/>
            <p:cNvSpPr/>
            <p:nvPr/>
          </p:nvSpPr>
          <p:spPr>
            <a:xfrm rot="16200000">
              <a:off x="4787763" y="3166123"/>
              <a:ext cx="107289" cy="885672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아래쪽 화살표 67"/>
            <p:cNvSpPr/>
            <p:nvPr/>
          </p:nvSpPr>
          <p:spPr>
            <a:xfrm rot="16200000">
              <a:off x="5941256" y="3166123"/>
              <a:ext cx="107289" cy="885672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아래쪽 화살표 68"/>
            <p:cNvSpPr/>
            <p:nvPr/>
          </p:nvSpPr>
          <p:spPr>
            <a:xfrm rot="16200000">
              <a:off x="2491519" y="3155478"/>
              <a:ext cx="107289" cy="885672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아래쪽 화살표 53"/>
            <p:cNvSpPr/>
            <p:nvPr/>
          </p:nvSpPr>
          <p:spPr>
            <a:xfrm rot="10800000">
              <a:off x="8788541" y="1854640"/>
              <a:ext cx="207125" cy="155996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아래쪽 화살표 54"/>
            <p:cNvSpPr/>
            <p:nvPr/>
          </p:nvSpPr>
          <p:spPr>
            <a:xfrm rot="10800000">
              <a:off x="9945567" y="1859803"/>
              <a:ext cx="207125" cy="155996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아래쪽 화살표 52"/>
            <p:cNvSpPr/>
            <p:nvPr/>
          </p:nvSpPr>
          <p:spPr>
            <a:xfrm rot="10800000">
              <a:off x="7648195" y="1864534"/>
              <a:ext cx="207125" cy="155996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아래쪽 화살표 51"/>
            <p:cNvSpPr/>
            <p:nvPr/>
          </p:nvSpPr>
          <p:spPr>
            <a:xfrm rot="10800000">
              <a:off x="6453858" y="1854703"/>
              <a:ext cx="207125" cy="155996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46203" y="3108722"/>
              <a:ext cx="453464" cy="1000474"/>
            </a:xfrm>
            <a:prstGeom prst="rect">
              <a:avLst/>
            </a:prstGeom>
            <a:solidFill>
              <a:srgbClr val="AD4F0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746203" y="4609258"/>
              <a:ext cx="453464" cy="1000474"/>
            </a:xfrm>
            <a:prstGeom prst="rect">
              <a:avLst/>
            </a:prstGeom>
            <a:solidFill>
              <a:srgbClr val="AD4F0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890659" y="3108722"/>
              <a:ext cx="453464" cy="1000474"/>
            </a:xfrm>
            <a:prstGeom prst="rect">
              <a:avLst/>
            </a:prstGeom>
            <a:solidFill>
              <a:srgbClr val="AD4F0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890659" y="4609258"/>
              <a:ext cx="453464" cy="1000474"/>
            </a:xfrm>
            <a:prstGeom prst="rect">
              <a:avLst/>
            </a:prstGeom>
            <a:solidFill>
              <a:srgbClr val="AD4F0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035114" y="3108722"/>
              <a:ext cx="453464" cy="1000474"/>
            </a:xfrm>
            <a:prstGeom prst="rect">
              <a:avLst/>
            </a:prstGeom>
            <a:solidFill>
              <a:srgbClr val="AD4F0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035114" y="4609258"/>
              <a:ext cx="453464" cy="1000474"/>
            </a:xfrm>
            <a:prstGeom prst="rect">
              <a:avLst/>
            </a:prstGeom>
            <a:solidFill>
              <a:srgbClr val="AD4F0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179570" y="3108722"/>
              <a:ext cx="453464" cy="1000474"/>
            </a:xfrm>
            <a:prstGeom prst="rect">
              <a:avLst/>
            </a:prstGeom>
            <a:solidFill>
              <a:srgbClr val="AD4F0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179570" y="4609258"/>
              <a:ext cx="453464" cy="1000474"/>
            </a:xfrm>
            <a:prstGeom prst="rect">
              <a:avLst/>
            </a:prstGeom>
            <a:solidFill>
              <a:srgbClr val="AD4F0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340221" y="3108722"/>
              <a:ext cx="453464" cy="10004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340221" y="4609258"/>
              <a:ext cx="453464" cy="10004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00871" y="3108722"/>
              <a:ext cx="453464" cy="10004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00871" y="4609258"/>
              <a:ext cx="453464" cy="10004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661522" y="3108722"/>
              <a:ext cx="453464" cy="10004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661522" y="4609258"/>
              <a:ext cx="453464" cy="10004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822173" y="3108722"/>
              <a:ext cx="453464" cy="10004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822173" y="4609258"/>
              <a:ext cx="453464" cy="10004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340221" y="1017572"/>
              <a:ext cx="453464" cy="1000474"/>
            </a:xfrm>
            <a:prstGeom prst="rect">
              <a:avLst/>
            </a:prstGeom>
            <a:solidFill>
              <a:srgbClr val="F8CAAA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500871" y="1017572"/>
              <a:ext cx="453464" cy="1000474"/>
            </a:xfrm>
            <a:prstGeom prst="rect">
              <a:avLst/>
            </a:prstGeom>
            <a:solidFill>
              <a:srgbClr val="F8CAAA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661522" y="1017572"/>
              <a:ext cx="453464" cy="1000474"/>
            </a:xfrm>
            <a:prstGeom prst="rect">
              <a:avLst/>
            </a:prstGeom>
            <a:solidFill>
              <a:srgbClr val="F8CAAA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822173" y="1017572"/>
              <a:ext cx="453464" cy="1000474"/>
            </a:xfrm>
            <a:prstGeom prst="rect">
              <a:avLst/>
            </a:prstGeom>
            <a:solidFill>
              <a:srgbClr val="F8CAAA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아래쪽 화살표 27"/>
            <p:cNvSpPr/>
            <p:nvPr/>
          </p:nvSpPr>
          <p:spPr>
            <a:xfrm rot="10800000">
              <a:off x="1896276" y="5577688"/>
              <a:ext cx="190024" cy="564150"/>
            </a:xfrm>
            <a:prstGeom prst="downArrow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아래쪽 화살표 28"/>
            <p:cNvSpPr/>
            <p:nvPr/>
          </p:nvSpPr>
          <p:spPr>
            <a:xfrm rot="10800000">
              <a:off x="1896278" y="4090305"/>
              <a:ext cx="190022" cy="500063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아래쪽 화살표 29"/>
            <p:cNvSpPr/>
            <p:nvPr/>
          </p:nvSpPr>
          <p:spPr>
            <a:xfrm rot="10800000">
              <a:off x="3023998" y="5577688"/>
              <a:ext cx="190024" cy="564150"/>
            </a:xfrm>
            <a:prstGeom prst="downArrow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아래쪽 화살표 30"/>
            <p:cNvSpPr/>
            <p:nvPr/>
          </p:nvSpPr>
          <p:spPr>
            <a:xfrm rot="10800000">
              <a:off x="3023996" y="4086771"/>
              <a:ext cx="190022" cy="500063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아래쪽 화살표 31"/>
            <p:cNvSpPr/>
            <p:nvPr/>
          </p:nvSpPr>
          <p:spPr>
            <a:xfrm rot="10800000">
              <a:off x="4151645" y="5577689"/>
              <a:ext cx="190024" cy="564150"/>
            </a:xfrm>
            <a:prstGeom prst="downArrow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아래쪽 화살표 32"/>
            <p:cNvSpPr/>
            <p:nvPr/>
          </p:nvSpPr>
          <p:spPr>
            <a:xfrm rot="10800000">
              <a:off x="4168453" y="4097256"/>
              <a:ext cx="190022" cy="500063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아래쪽 화살표 33"/>
            <p:cNvSpPr/>
            <p:nvPr/>
          </p:nvSpPr>
          <p:spPr>
            <a:xfrm rot="10800000">
              <a:off x="5310270" y="5574451"/>
              <a:ext cx="190024" cy="564150"/>
            </a:xfrm>
            <a:prstGeom prst="downArrow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아래쪽 화살표 34"/>
            <p:cNvSpPr/>
            <p:nvPr/>
          </p:nvSpPr>
          <p:spPr>
            <a:xfrm rot="10800000">
              <a:off x="5314025" y="4093066"/>
              <a:ext cx="190022" cy="500063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아래쪽 화살표 35"/>
            <p:cNvSpPr/>
            <p:nvPr/>
          </p:nvSpPr>
          <p:spPr>
            <a:xfrm rot="10800000">
              <a:off x="6467240" y="5581226"/>
              <a:ext cx="190024" cy="564150"/>
            </a:xfrm>
            <a:prstGeom prst="down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아래쪽 화살표 36"/>
            <p:cNvSpPr/>
            <p:nvPr/>
          </p:nvSpPr>
          <p:spPr>
            <a:xfrm rot="10800000">
              <a:off x="6471941" y="4087547"/>
              <a:ext cx="190022" cy="500063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아래쪽 화살표 37"/>
            <p:cNvSpPr/>
            <p:nvPr/>
          </p:nvSpPr>
          <p:spPr>
            <a:xfrm rot="10800000">
              <a:off x="7627893" y="5581225"/>
              <a:ext cx="190024" cy="564150"/>
            </a:xfrm>
            <a:prstGeom prst="down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아래쪽 화살표 38"/>
            <p:cNvSpPr/>
            <p:nvPr/>
          </p:nvSpPr>
          <p:spPr>
            <a:xfrm rot="10800000">
              <a:off x="7627893" y="4086771"/>
              <a:ext cx="190022" cy="500063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아래쪽 화살표 39"/>
            <p:cNvSpPr/>
            <p:nvPr/>
          </p:nvSpPr>
          <p:spPr>
            <a:xfrm rot="10800000">
              <a:off x="8788541" y="5581225"/>
              <a:ext cx="190024" cy="564150"/>
            </a:xfrm>
            <a:prstGeom prst="down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아래쪽 화살표 40"/>
            <p:cNvSpPr/>
            <p:nvPr/>
          </p:nvSpPr>
          <p:spPr>
            <a:xfrm rot="10800000">
              <a:off x="8788543" y="4093066"/>
              <a:ext cx="190022" cy="500063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아래쪽 화살표 41"/>
            <p:cNvSpPr/>
            <p:nvPr/>
          </p:nvSpPr>
          <p:spPr>
            <a:xfrm rot="10800000">
              <a:off x="9942812" y="5581226"/>
              <a:ext cx="190024" cy="564150"/>
            </a:xfrm>
            <a:prstGeom prst="down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아래쪽 화살표 42"/>
            <p:cNvSpPr/>
            <p:nvPr/>
          </p:nvSpPr>
          <p:spPr>
            <a:xfrm rot="10800000">
              <a:off x="9945568" y="4086771"/>
              <a:ext cx="190022" cy="500063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아래쪽 화살표 50"/>
            <p:cNvSpPr/>
            <p:nvPr/>
          </p:nvSpPr>
          <p:spPr>
            <a:xfrm rot="16200000">
              <a:off x="9414935" y="3166123"/>
              <a:ext cx="107289" cy="88567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746203" y="6023792"/>
              <a:ext cx="9232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genre</a:t>
              </a:r>
              <a:endParaRPr lang="ko-KR" altLang="en-US" sz="10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45022" y="6023793"/>
              <a:ext cx="1295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tagline</a:t>
              </a:r>
              <a:endParaRPr lang="ko-KR" altLang="en-US" sz="10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963185" y="6023794"/>
              <a:ext cx="13554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summary</a:t>
              </a:r>
              <a:endParaRPr lang="ko-KR" altLang="en-US" sz="10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36374" y="6023793"/>
              <a:ext cx="13991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synopsis</a:t>
              </a:r>
              <a:endParaRPr lang="ko-KR" altLang="en-US" sz="10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387494" y="6035491"/>
              <a:ext cx="1295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 smtClean="0"/>
                <a:t>bos</a:t>
              </a:r>
              <a:endParaRPr lang="ko-KR" altLang="en-US" sz="10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608668" y="6049981"/>
              <a:ext cx="1295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tagline b</a:t>
              </a:r>
              <a:endParaRPr lang="ko-KR" altLang="en-US" sz="10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759276" y="6048455"/>
              <a:ext cx="1295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tagline c</a:t>
              </a:r>
              <a:endParaRPr lang="ko-KR" altLang="en-US" sz="10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163559" y="734991"/>
              <a:ext cx="1295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tagline A</a:t>
              </a:r>
              <a:endParaRPr lang="ko-KR" altLang="en-US" sz="1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32876" y="734990"/>
              <a:ext cx="1295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tagline B</a:t>
              </a:r>
              <a:endParaRPr lang="ko-KR" altLang="en-US" sz="10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83484" y="733464"/>
              <a:ext cx="1295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tagline C</a:t>
              </a:r>
              <a:endParaRPr lang="ko-KR" altLang="en-US" sz="10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644133" y="733464"/>
              <a:ext cx="1295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tagline D</a:t>
              </a:r>
              <a:endParaRPr lang="ko-KR" altLang="en-US" sz="1000" dirty="0"/>
            </a:p>
          </p:txBody>
        </p:sp>
        <p:sp>
          <p:nvSpPr>
            <p:cNvPr id="67" name="아래쪽 화살표 66"/>
            <p:cNvSpPr/>
            <p:nvPr/>
          </p:nvSpPr>
          <p:spPr>
            <a:xfrm rot="10800000">
              <a:off x="11092834" y="1884849"/>
              <a:ext cx="207125" cy="155996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0969440" y="3133768"/>
              <a:ext cx="453464" cy="10004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0969440" y="4634304"/>
              <a:ext cx="453464" cy="10004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0969440" y="1042618"/>
              <a:ext cx="453464" cy="1000474"/>
            </a:xfrm>
            <a:prstGeom prst="rect">
              <a:avLst/>
            </a:prstGeom>
            <a:solidFill>
              <a:srgbClr val="F8CAAA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아래쪽 화살표 74"/>
            <p:cNvSpPr/>
            <p:nvPr/>
          </p:nvSpPr>
          <p:spPr>
            <a:xfrm rot="10800000">
              <a:off x="11090079" y="5606272"/>
              <a:ext cx="190024" cy="564150"/>
            </a:xfrm>
            <a:prstGeom prst="down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아래쪽 화살표 75"/>
            <p:cNvSpPr/>
            <p:nvPr/>
          </p:nvSpPr>
          <p:spPr>
            <a:xfrm rot="10800000">
              <a:off x="11092835" y="4111817"/>
              <a:ext cx="190022" cy="500063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996602" y="733464"/>
              <a:ext cx="686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 smtClean="0"/>
                <a:t>eos</a:t>
              </a:r>
              <a:endParaRPr lang="ko-KR" altLang="en-US" sz="10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440112" y="6061679"/>
              <a:ext cx="1295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tagline </a:t>
              </a:r>
              <a:r>
                <a:rPr lang="en-US" altLang="ko-KR" sz="1000" dirty="0" smtClean="0"/>
                <a:t>a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12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95602" y="3729377"/>
            <a:ext cx="2729459" cy="602782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시작이 반이다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795602" y="2358931"/>
            <a:ext cx="2834391" cy="727041"/>
          </a:xfrm>
        </p:spPr>
        <p:txBody>
          <a:bodyPr>
            <a:noAutofit/>
          </a:bodyPr>
          <a:lstStyle/>
          <a:p>
            <a:r>
              <a:rPr lang="en-US" altLang="ko-KR" sz="6000" spc="-150" dirty="0" smtClean="0">
                <a:latin typeface="Noto Sans" panose="020B0502040504020204" pitchFamily="34"/>
                <a:cs typeface="Noto Sans" panose="020B0502040504020204" pitchFamily="34"/>
              </a:rPr>
              <a:t>zeto50</a:t>
            </a:r>
            <a:endParaRPr lang="ko-KR" altLang="en-US" sz="6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32363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25563"/>
            <a:ext cx="4255008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91881" y="1216142"/>
            <a:ext cx="3147647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Google vision </a:t>
            </a:r>
            <a:r>
              <a:rPr lang="en-US" altLang="ko-KR" sz="2500" dirty="0" err="1" smtClean="0"/>
              <a:t>api</a:t>
            </a:r>
            <a:endParaRPr lang="ko-KR" altLang="en-US" sz="2500" dirty="0"/>
          </a:p>
        </p:txBody>
      </p:sp>
      <p:sp>
        <p:nvSpPr>
          <p:cNvPr id="11" name="오른쪽 화살표 10"/>
          <p:cNvSpPr/>
          <p:nvPr/>
        </p:nvSpPr>
        <p:spPr>
          <a:xfrm>
            <a:off x="5271411" y="3685266"/>
            <a:ext cx="1050037" cy="3474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766659" y="4474147"/>
            <a:ext cx="612549" cy="301753"/>
          </a:xfrm>
          <a:prstGeom prst="rect">
            <a:avLst/>
          </a:prstGeom>
          <a:noFill/>
          <a:ln w="1905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57515" y="4828033"/>
            <a:ext cx="1435509" cy="155448"/>
          </a:xfrm>
          <a:prstGeom prst="rect">
            <a:avLst/>
          </a:prstGeom>
          <a:noFill/>
          <a:ln w="1905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10800000">
            <a:off x="8257285" y="4476404"/>
            <a:ext cx="896836" cy="20758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10800000">
            <a:off x="8257285" y="4775900"/>
            <a:ext cx="896836" cy="20758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354312" y="4434840"/>
            <a:ext cx="1517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accent2"/>
                  </a:solidFill>
                </a:ln>
                <a:solidFill>
                  <a:schemeClr val="bg1"/>
                </a:solidFill>
              </a:rPr>
              <a:t>영화제목</a:t>
            </a:r>
            <a:endParaRPr lang="ko-KR" altLang="en-US" sz="1500" dirty="0">
              <a:ln>
                <a:solidFill>
                  <a:schemeClr val="accent2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54312" y="4749889"/>
            <a:ext cx="1517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accent2"/>
                  </a:solidFill>
                </a:ln>
                <a:solidFill>
                  <a:schemeClr val="bg1"/>
                </a:solidFill>
              </a:rPr>
              <a:t>헤드라인</a:t>
            </a:r>
            <a:endParaRPr lang="ko-KR" altLang="en-US" sz="1500" dirty="0">
              <a:ln>
                <a:solidFill>
                  <a:schemeClr val="accent2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651" y="1189717"/>
            <a:ext cx="5130990" cy="5415191"/>
          </a:xfrm>
          <a:prstGeom prst="rect">
            <a:avLst/>
          </a:prstGeom>
        </p:spPr>
      </p:pic>
      <p:sp>
        <p:nvSpPr>
          <p:cNvPr id="19" name="제목 1"/>
          <p:cNvSpPr txBox="1">
            <a:spLocks/>
          </p:cNvSpPr>
          <p:nvPr/>
        </p:nvSpPr>
        <p:spPr>
          <a:xfrm>
            <a:off x="583367" y="2902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  <a:t>확장 기능</a:t>
            </a:r>
            <a:r>
              <a:rPr lang="en-US" altLang="ko-KR" sz="40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  <a:r>
              <a:rPr lang="ko-KR" altLang="en-US" sz="2200" spc="-150" dirty="0">
                <a:latin typeface="Noto Sans" panose="020B0502040504020204" pitchFamily="34"/>
                <a:cs typeface="Noto Sans" panose="020B0502040504020204" pitchFamily="34"/>
              </a:rPr>
              <a:t>제목과 </a:t>
            </a:r>
            <a:r>
              <a:rPr lang="ko-KR" altLang="en-US" sz="2200" spc="-150" dirty="0" err="1">
                <a:latin typeface="Noto Sans" panose="020B0502040504020204" pitchFamily="34"/>
                <a:cs typeface="Noto Sans" panose="020B0502040504020204" pitchFamily="34"/>
              </a:rPr>
              <a:t>태그라인의</a:t>
            </a:r>
            <a:r>
              <a:rPr lang="ko-KR" altLang="en-US" sz="2200" spc="-150" dirty="0">
                <a:latin typeface="Noto Sans" panose="020B0502040504020204" pitchFamily="34"/>
                <a:cs typeface="Noto Sans" panose="020B0502040504020204" pitchFamily="34"/>
              </a:rPr>
              <a:t> 위치 추천</a:t>
            </a:r>
          </a:p>
        </p:txBody>
      </p:sp>
    </p:spTree>
    <p:extLst>
      <p:ext uri="{BB962C8B-B14F-4D97-AF65-F5344CB8AC3E}">
        <p14:creationId xmlns:p14="http://schemas.microsoft.com/office/powerpoint/2010/main" val="360649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470</Words>
  <Application>Microsoft Office PowerPoint</Application>
  <PresentationFormat>와이드스크린</PresentationFormat>
  <Paragraphs>104</Paragraphs>
  <Slides>19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Noto Sans</vt:lpstr>
      <vt:lpstr>Office 테마</vt:lpstr>
      <vt:lpstr>우리조발표</vt:lpstr>
      <vt:lpstr>zeto50: AI copywriter  </vt:lpstr>
      <vt:lpstr>PowerPoint 프레젠테이션</vt:lpstr>
      <vt:lpstr>목차</vt:lpstr>
      <vt:lpstr>분석 절차</vt:lpstr>
      <vt:lpstr>분석 절차</vt:lpstr>
      <vt:lpstr>분석 절차</vt:lpstr>
      <vt:lpstr>zeto50</vt:lpstr>
      <vt:lpstr>PowerPoint 프레젠테이션</vt:lpstr>
      <vt:lpstr>PowerPoint 프레젠테이션</vt:lpstr>
      <vt:lpstr>PowerPoint 프레젠테이션</vt:lpstr>
      <vt:lpstr>확장 기능: 온라인 display 광고 카피</vt:lpstr>
      <vt:lpstr>확장 기능: 유튜브 영상 제목 추천</vt:lpstr>
      <vt:lpstr>zeto50</vt:lpstr>
      <vt:lpstr>역할</vt:lpstr>
      <vt:lpstr>일정</vt:lpstr>
      <vt:lpstr>Thank You</vt:lpstr>
      <vt:lpstr>분석 절차</vt:lpstr>
      <vt:lpstr>분석 절차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 DongHoon</dc:creator>
  <cp:lastModifiedBy>Kang DongHoon</cp:lastModifiedBy>
  <cp:revision>236</cp:revision>
  <dcterms:created xsi:type="dcterms:W3CDTF">2019-09-24T04:50:09Z</dcterms:created>
  <dcterms:modified xsi:type="dcterms:W3CDTF">2019-09-27T04:34:44Z</dcterms:modified>
</cp:coreProperties>
</file>